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3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61" r:id="rId3"/>
    <p:sldId id="271" r:id="rId4"/>
    <p:sldId id="262" r:id="rId5"/>
    <p:sldId id="272" r:id="rId6"/>
    <p:sldId id="264" r:id="rId7"/>
    <p:sldId id="265" r:id="rId8"/>
    <p:sldId id="266" r:id="rId9"/>
    <p:sldId id="263" r:id="rId10"/>
    <p:sldId id="267" r:id="rId11"/>
    <p:sldId id="269" r:id="rId12"/>
    <p:sldId id="268" r:id="rId13"/>
    <p:sldId id="273" r:id="rId14"/>
    <p:sldId id="270" r:id="rId15"/>
    <p:sldId id="274" r:id="rId16"/>
    <p:sldId id="275" r:id="rId17"/>
    <p:sldId id="260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5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B41BA-F0C3-4B74-B6C0-5C2A188872D1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F3E7F-1E60-4A32-B51A-57105F00C7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985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2E6790-E2B3-4F94-B5BB-78B67E1B4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37FE941-1BCA-4177-9C89-8634208F8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6E223B-92C6-4B9B-81D9-FA23F737E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530039-9564-4CD8-802D-32B19277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256BF6-ABEB-45F3-B4F7-E26B6BA4E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783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62E52-73B8-4835-A40E-F0F4A21CA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01BB79-4C6E-4F5D-9B4B-828F814FF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7A2477-2C11-4EE3-8CF0-5B91980BF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1AC655-B64F-4A22-B707-BA62775FF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60F370-FE1C-4CB9-8930-E23FF33B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958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DBC1C1F-2F35-4E6E-858E-60670708CD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F071B0E-E3C7-4BAE-9072-7A0390063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D2766A-9D4E-43FD-8FA4-40EFA097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3C48DF-2345-4CA2-88F1-FD087B0EB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62303E-7B88-4E51-943B-4D1A2C51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5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1_Титульный слайд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4784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5023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62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D22C11-4B12-46F4-965D-EB5C82FE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BEE924-FEE6-4C94-9D39-A5BA20CAA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3DCD16-8F22-40BD-9BBC-C32A2C6F6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C5BA3A-4547-4296-9BD4-2FC868DAA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E679CA-A9FB-49EB-BA80-48F9444F2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530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16F25D-B85E-42BC-90F1-3C9B28532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E99619-8DF4-4D37-9F58-914B6DC5D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1C919C-051F-4B5B-84DA-3DFBA5D18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4CEC6E-D3D0-44CF-8177-3861CE6E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C8484C-A86D-43C5-8C4E-E8F9BCAF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4184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295DB-F6C4-4011-9CE8-31FB33B0D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8576AB-656F-4413-A355-CD9C11649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38EAB83-86DC-4AE8-9457-27B42D3DF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CF9C51-CABA-409B-B36F-046B17314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B91444-5A14-4B79-A557-035836FC2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4A78C7-D021-4147-AE8C-02DF3885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2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EBC676-C028-4F59-B525-8C79C26B9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9BCD4F-70AA-430D-92D5-655BB7A38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A9BDB9-EA29-4D88-943C-4B4D5FF7D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7BA880D-6008-49B3-AC5E-6A208E1B8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3A322DC-212F-46AB-B9FA-598B4BFA75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D86E9FE-4467-4320-B2E3-7863D58FC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7C407AC-F216-4C12-894C-86C04ED9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92B760A-D25D-423B-AF32-F8D8CEE4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154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C083E5-FE76-4406-A67D-528E9987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E91AF76-2AC2-4D07-8FCD-D4584149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1D4B2E9-D48F-4EBB-A8DC-CEB328DFF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246CB42-3D05-4DDB-A14D-1280BDDC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185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8712ED1-E29C-41BC-A74E-55C3BEAB8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D1F61A4-47FD-4A0C-9AF9-6930D452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54BD0C-263C-4763-89A1-7CD4F679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089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E719F-B7E5-45C1-9E82-B30F8E01D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BE5259-D3B5-41B8-B1CE-F2DD3F9E0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C73CD3-980B-49A8-8010-07C838120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064F1B-F316-40E4-9681-461390F00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24CC1C-6B74-4535-99D7-1D2C1D6E0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6EA2995-7136-4209-A1F0-8B4E40F6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266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F94A3B-90BE-4BC7-8B56-5ECD6152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9432F28-1F7A-483D-9933-D82B468714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3EB8C45-0018-4BE4-9CB4-854DAA97D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30154C-5CAF-4BDC-AEBF-09E32E33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65F51C-FC72-498E-9A6A-5A9DE5AC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C9A642-C611-4DD8-90E5-5C2E2FA30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83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898A55-2580-476A-A360-FE590F3E7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DF3120-3815-494C-A9F5-603143875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5AE657-8CFA-4367-9DD4-F1B0BE572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94A3B5-F8BF-4B46-A289-E3A7E0562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8770F6-FAC7-4011-A3BD-BB05883B1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2571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287" y="1108364"/>
            <a:ext cx="9119010" cy="2918691"/>
          </a:xfrm>
        </p:spPr>
        <p:txBody>
          <a:bodyPr/>
          <a:lstStyle/>
          <a:p>
            <a:br>
              <a:rPr lang="ru-RU" dirty="0"/>
            </a:br>
            <a:r>
              <a:rPr lang="ru-RU" sz="2300" b="1" dirty="0"/>
              <a:t>ВЫПУСКНАЯ КВАЛИФИКАЦИОННАЯ РАБОТА </a:t>
            </a:r>
            <a:br>
              <a:rPr lang="ru-RU" sz="2300" dirty="0"/>
            </a:br>
            <a:r>
              <a:rPr lang="ru-RU" sz="2300" b="1" dirty="0"/>
              <a:t>по курсу </a:t>
            </a:r>
            <a:r>
              <a:rPr lang="ru-RU" sz="2300" dirty="0"/>
              <a:t>«</a:t>
            </a:r>
            <a:r>
              <a:rPr lang="ru-RU" sz="2300" dirty="0" err="1"/>
              <a:t>Data</a:t>
            </a:r>
            <a:r>
              <a:rPr lang="ru-RU" sz="2300" dirty="0"/>
              <a:t> </a:t>
            </a:r>
            <a:r>
              <a:rPr lang="ru-RU" sz="2300" dirty="0" err="1"/>
              <a:t>Science</a:t>
            </a:r>
            <a:r>
              <a:rPr lang="ru-RU" sz="2300" dirty="0"/>
              <a:t>»</a:t>
            </a:r>
            <a:br>
              <a:rPr lang="ru-RU" sz="2300" dirty="0"/>
            </a:br>
            <a:br>
              <a:rPr lang="ru-RU" sz="2300" dirty="0"/>
            </a:br>
            <a:br>
              <a:rPr lang="ru-RU" sz="2300" dirty="0"/>
            </a:br>
            <a:r>
              <a:rPr lang="ru-RU" sz="3000" b="1" dirty="0"/>
              <a:t>Тема: Прогнозирование конечных свойств новых материалов </a:t>
            </a:r>
            <a:br>
              <a:rPr lang="ru-RU" sz="3000" b="1" dirty="0"/>
            </a:br>
            <a:r>
              <a:rPr lang="ru-RU" sz="3000" b="1" dirty="0"/>
              <a:t>(композиционных материалов)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/>
              <a:t>Трещева Елена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Было получено распределение выбросов по атрибутам данных методами: 3-х сигм и </a:t>
            </a:r>
            <a:r>
              <a:rPr lang="ru-RU" dirty="0" err="1"/>
              <a:t>межквартильного</a:t>
            </a:r>
            <a:r>
              <a:rPr lang="ru-RU" dirty="0"/>
              <a:t> интервала</a:t>
            </a:r>
          </a:p>
          <a:p>
            <a:r>
              <a:rPr lang="ru-RU" dirty="0"/>
              <a:t>По результатам из набора </a:t>
            </a:r>
          </a:p>
          <a:p>
            <a:pPr marL="76200" indent="0">
              <a:buNone/>
            </a:pPr>
            <a:r>
              <a:rPr lang="ru-RU" dirty="0"/>
              <a:t>Данных удалены строки, которые </a:t>
            </a:r>
          </a:p>
          <a:p>
            <a:pPr marL="76200" indent="0">
              <a:buNone/>
            </a:pPr>
            <a:r>
              <a:rPr lang="ru-RU" dirty="0"/>
              <a:t>содержали выбросы установленные </a:t>
            </a:r>
          </a:p>
          <a:p>
            <a:pPr marL="76200" indent="0">
              <a:buNone/>
            </a:pPr>
            <a:r>
              <a:rPr lang="ru-RU" dirty="0"/>
              <a:t>при  помощи метода 3-х сигм</a:t>
            </a:r>
          </a:p>
          <a:p>
            <a:pPr marL="7620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73890" y="469292"/>
            <a:ext cx="7523485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данных. Выбросы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CB9C43-D891-45DF-B2A6-35F5BA88B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651" y="1880048"/>
            <a:ext cx="7099349" cy="27412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54DAF6-F623-4CB3-AC0D-84DCCBCC5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677" y="3922187"/>
            <a:ext cx="3390998" cy="26489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2C46A7-DCF1-4942-88E5-70E36FEA34E0}"/>
              </a:ext>
            </a:extLst>
          </p:cNvPr>
          <p:cNvSpPr txBox="1"/>
          <p:nvPr/>
        </p:nvSpPr>
        <p:spPr>
          <a:xfrm>
            <a:off x="4890782" y="5184396"/>
            <a:ext cx="5981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После удаления </a:t>
            </a:r>
            <a:r>
              <a:rPr lang="ru-RU" dirty="0" err="1"/>
              <a:t>выбрросов</a:t>
            </a:r>
            <a:r>
              <a:rPr lang="ru-RU" dirty="0"/>
              <a:t> набор данных имеет 13 полей </a:t>
            </a:r>
          </a:p>
          <a:p>
            <a:r>
              <a:rPr lang="ru-RU" dirty="0"/>
              <a:t>и 920 записей</a:t>
            </a:r>
          </a:p>
        </p:txBody>
      </p:sp>
    </p:spTree>
    <p:extLst>
      <p:ext uri="{BB962C8B-B14F-4D97-AF65-F5344CB8AC3E}">
        <p14:creationId xmlns:p14="http://schemas.microsoft.com/office/powerpoint/2010/main" val="76945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Оценка плотности </a:t>
            </a:r>
          </a:p>
          <a:p>
            <a:pPr marL="76200" indent="0">
              <a:buNone/>
            </a:pPr>
            <a:r>
              <a:rPr lang="ru-RU" dirty="0"/>
              <a:t>ядра до </a:t>
            </a:r>
          </a:p>
          <a:p>
            <a:pPr marL="76200" indent="0">
              <a:buNone/>
            </a:pPr>
            <a:r>
              <a:rPr lang="ru-RU" dirty="0"/>
              <a:t>нормализации: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Оценка плотности </a:t>
            </a:r>
          </a:p>
          <a:p>
            <a:pPr marL="76200" indent="0">
              <a:buNone/>
            </a:pPr>
            <a:r>
              <a:rPr lang="ru-RU" dirty="0"/>
              <a:t>ядра после </a:t>
            </a:r>
          </a:p>
          <a:p>
            <a:pPr marL="76200" indent="0">
              <a:buNone/>
            </a:pPr>
            <a:r>
              <a:rPr lang="ru-RU" dirty="0"/>
              <a:t>Нормализации при </a:t>
            </a:r>
          </a:p>
          <a:p>
            <a:pPr marL="76200" indent="0">
              <a:buNone/>
            </a:pPr>
            <a:r>
              <a:rPr lang="ru-RU" dirty="0"/>
              <a:t>помощи </a:t>
            </a:r>
            <a:r>
              <a:rPr lang="en-US" dirty="0" err="1"/>
              <a:t>MinMaxScaler</a:t>
            </a:r>
            <a:r>
              <a:rPr lang="ru-RU" dirty="0"/>
              <a:t>:</a:t>
            </a:r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73891" y="469292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Описание задачи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E9FB96-B98A-4B7F-B0D1-4E2F203A5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11" y="1323765"/>
            <a:ext cx="8464020" cy="25318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FE9ACF-60A6-46EB-BABC-936E28F5F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345" y="3970520"/>
            <a:ext cx="8372352" cy="25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6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Составлена матрица корреляции после нормализации </a:t>
            </a:r>
            <a:r>
              <a:rPr lang="ru-RU" dirty="0" err="1"/>
              <a:t>данныъ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Сильных или явных признаков корреляции не выявлено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73890" y="469292"/>
            <a:ext cx="7662307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данных. Корреляции 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BD069B-012D-49AC-9741-C7575D5D3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10" y="1862224"/>
            <a:ext cx="7699570" cy="362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3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Применяемые модели:</a:t>
            </a:r>
          </a:p>
          <a:p>
            <a:pPr lvl="1"/>
            <a:r>
              <a:rPr lang="ru-RU" dirty="0"/>
              <a:t>Линейная регрессия;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sklearn.linear_model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LinearRegression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1"/>
            <a:r>
              <a:rPr lang="ru-RU" dirty="0"/>
              <a:t>Лассо регрессия;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sklearn.linear_model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LassoCV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ru-RU" dirty="0"/>
              <a:t>Случайный лес;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sklearn.ensemble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GradientBoostingRegressor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ru-RU" dirty="0"/>
              <a:t>Метод К ближайших соседей;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sklearn.model_selection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GridSearchCV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ru-RU" dirty="0"/>
              <a:t>Нейронная сеть;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tensorflow.keras.models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Sequential</a:t>
            </a:r>
            <a:endParaRPr lang="ru-RU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ru-RU" dirty="0"/>
              <a:t>Оценка точности модели</a:t>
            </a:r>
            <a:r>
              <a:rPr lang="en-US" dirty="0"/>
              <a:t> </a:t>
            </a:r>
            <a:r>
              <a:rPr lang="ru-RU" dirty="0"/>
              <a:t>при помощи инструментов библиотеки </a:t>
            </a:r>
            <a:r>
              <a:rPr lang="en-US" dirty="0" err="1"/>
              <a:t>sklearn</a:t>
            </a:r>
            <a:r>
              <a:rPr lang="ru-RU" dirty="0"/>
              <a:t>.</a:t>
            </a:r>
            <a:r>
              <a:rPr lang="en-US" dirty="0"/>
              <a:t>metrics 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средняя квадратичная ошибка</a:t>
            </a:r>
            <a:r>
              <a:rPr lang="en-US" dirty="0"/>
              <a:t> -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mean_squared_error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;</a:t>
            </a:r>
          </a:p>
          <a:p>
            <a:pPr lvl="1"/>
            <a:r>
              <a:rPr lang="ru-RU" dirty="0"/>
              <a:t>средняя абсолютная ошибка - 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mean_absolute_error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;</a:t>
            </a:r>
          </a:p>
          <a:p>
            <a:pPr lvl="1"/>
            <a:r>
              <a:rPr lang="ru-RU" dirty="0"/>
              <a:t>коэффициент детерминации</a:t>
            </a:r>
            <a:r>
              <a:rPr lang="en-US" dirty="0"/>
              <a:t> -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r2_score;</a:t>
            </a:r>
            <a:endParaRPr lang="ru-RU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76200" indent="0">
              <a:buNone/>
            </a:pPr>
            <a:r>
              <a:rPr lang="ru-RU" dirty="0"/>
              <a:t>Все дата сет делится на тренировочный и основной при помощи метода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train_test_split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76200" indent="0">
              <a:buNone/>
            </a:pPr>
            <a:r>
              <a:rPr lang="en-US" dirty="0" err="1"/>
              <a:t>sklearn.model_selection</a:t>
            </a:r>
            <a:endParaRPr lang="en-US" dirty="0"/>
          </a:p>
          <a:p>
            <a:pPr marL="7620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73890" y="469292"/>
            <a:ext cx="7662307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модели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70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Архитектура нейронной сети для прогнозирования модуля упругости при растяжении</a:t>
            </a:r>
          </a:p>
          <a:p>
            <a:pPr marL="76200" indent="0">
              <a:buNone/>
            </a:pPr>
            <a:r>
              <a:rPr lang="en-US" sz="1200" dirty="0"/>
              <a:t>Layer (type) Output Shape Param #</a:t>
            </a:r>
            <a:endParaRPr lang="ru-RU" sz="1200" dirty="0"/>
          </a:p>
          <a:p>
            <a:pPr marL="76200" indent="0">
              <a:buNone/>
            </a:pPr>
            <a:r>
              <a:rPr lang="en-US" sz="1200" dirty="0"/>
              <a:t>dense (Dense) (None, 128) 1664 </a:t>
            </a:r>
            <a:endParaRPr lang="ru-RU" sz="1200" dirty="0"/>
          </a:p>
          <a:p>
            <a:pPr marL="76200" indent="0">
              <a:buNone/>
            </a:pPr>
            <a:r>
              <a:rPr lang="en-US" sz="1200" dirty="0"/>
              <a:t>dense_1 (Dense) (None, 8) 1032 </a:t>
            </a:r>
            <a:endParaRPr lang="ru-RU" sz="1200" dirty="0"/>
          </a:p>
          <a:p>
            <a:pPr marL="76200" indent="0">
              <a:buNone/>
            </a:pPr>
            <a:r>
              <a:rPr lang="en-US" sz="1200" dirty="0"/>
              <a:t>dense_2 (Dense) (None, 8) 72 </a:t>
            </a:r>
            <a:endParaRPr lang="ru-RU" sz="1200" dirty="0"/>
          </a:p>
          <a:p>
            <a:pPr marL="76200" indent="0">
              <a:buNone/>
            </a:pPr>
            <a:r>
              <a:rPr lang="en-US" sz="1200" dirty="0"/>
              <a:t>dense_3 (Dense) (None, 1) 9  - </a:t>
            </a:r>
            <a:r>
              <a:rPr lang="ru-RU" sz="1200" dirty="0"/>
              <a:t>выходной слой с одним нейроном для задачи регрессии</a:t>
            </a:r>
          </a:p>
          <a:p>
            <a:pPr marL="76200" indent="0">
              <a:buNone/>
            </a:pPr>
            <a:r>
              <a:rPr lang="en-US" sz="1200" dirty="0"/>
              <a:t>Total params: 2,777 Trainable params: 2,777 Non-trainable params: 0</a:t>
            </a:r>
            <a:endParaRPr lang="ru-RU" sz="1200" dirty="0"/>
          </a:p>
          <a:p>
            <a:endParaRPr lang="ru-RU" dirty="0"/>
          </a:p>
          <a:p>
            <a:endParaRPr lang="ru-RU" dirty="0"/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73890" y="469292"/>
            <a:ext cx="7523485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модели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9477B9-24EE-4A69-B9DE-EBD8093B4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92" y="3428999"/>
            <a:ext cx="5388716" cy="205989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9B529E-92C5-496D-924F-2FA2267D9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513" y="1837658"/>
            <a:ext cx="5945129" cy="22923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0E0D61-4D32-46AE-9272-18F23772A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58" y="4168747"/>
            <a:ext cx="6015037" cy="231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9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b="1" dirty="0"/>
              <a:t>Оценка точности работы модели</a:t>
            </a:r>
            <a:endParaRPr lang="ru-RU" dirty="0"/>
          </a:p>
          <a:p>
            <a:r>
              <a:rPr lang="ru-RU" dirty="0"/>
              <a:t>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В результате выбрана модель линейной</a:t>
            </a:r>
          </a:p>
          <a:p>
            <a:pPr marL="76200" indent="0">
              <a:buNone/>
            </a:pPr>
            <a:r>
              <a:rPr lang="ru-RU" dirty="0"/>
              <a:t>Регрессии.  Все выбранные показали </a:t>
            </a:r>
          </a:p>
          <a:p>
            <a:pPr marL="76200" indent="0">
              <a:buNone/>
            </a:pPr>
            <a:r>
              <a:rPr lang="ru-RU" dirty="0"/>
              <a:t>себя одинаково неэффективно. </a:t>
            </a:r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73890" y="469292"/>
            <a:ext cx="6798241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модели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5BF2A9-2C97-4ED6-A7AD-9C06B518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1929173"/>
            <a:ext cx="5305425" cy="2362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08CC84C-6126-40FE-A2E0-25118D81A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79099"/>
            <a:ext cx="52578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Все подготовленные модели выгружены в формат </a:t>
            </a:r>
            <a:r>
              <a:rPr lang="en-US" dirty="0" err="1"/>
              <a:t>pkl</a:t>
            </a:r>
            <a:endParaRPr lang="ru-RU" dirty="0"/>
          </a:p>
          <a:p>
            <a:r>
              <a:rPr lang="ru-RU" dirty="0"/>
              <a:t>Разработан </a:t>
            </a:r>
            <a:r>
              <a:rPr lang="en-US" dirty="0"/>
              <a:t>Web server</a:t>
            </a:r>
            <a:r>
              <a:rPr lang="ru-RU" dirty="0"/>
              <a:t> к которому могут обращаться </a:t>
            </a:r>
          </a:p>
          <a:p>
            <a:pPr marL="76200" indent="0">
              <a:buNone/>
            </a:pPr>
            <a:r>
              <a:rPr lang="en-US" dirty="0"/>
              <a:t>Html </a:t>
            </a:r>
            <a:r>
              <a:rPr lang="ru-RU" dirty="0"/>
              <a:t>страницы, запускаемые в браузере.</a:t>
            </a:r>
          </a:p>
          <a:p>
            <a:endParaRPr lang="ru-RU" dirty="0"/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73891" y="469292"/>
            <a:ext cx="7091856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модели. Выгрузка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AAE34120-9D46-41B7-B114-8B5157B02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341" y="1503901"/>
            <a:ext cx="1581107" cy="61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E842693-BDED-4BA9-89BB-6BC7F8B1F18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4186" y="2706154"/>
            <a:ext cx="5706110" cy="3705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B37C685-CD93-46BD-ACBB-6D40AF28310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901952" y="2449931"/>
            <a:ext cx="5733415" cy="421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0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Основной задачей является поиск новых композитных материалов, которые могут иметь лучшие свойства чем существующие материалы.</a:t>
            </a:r>
          </a:p>
          <a:p>
            <a:r>
              <a:rPr lang="ru-RU" dirty="0"/>
              <a:t>С помощью анализа данных и разработки моделей машинного обучения необходимо разработать систему предсказаний свойств новых композитных материалов.</a:t>
            </a:r>
          </a:p>
          <a:p>
            <a:r>
              <a:rPr lang="ru-RU" dirty="0"/>
              <a:t>Для решения этой задачи могут быть использованы различные методы машинного обучения, такие как различные подвиды линейной регрессия, случайный лес, нейронные сети. Каждый из этих методов имеет свои преимущества и недостатки, поэтому в процессе выбора необходимо выбрать модели машинного обучения, которая больше подойдет для предсказания характеристик композитных материалов наиболее точно на основании предоставленного набора данных для исследования (данные о характеристиках </a:t>
            </a:r>
            <a:r>
              <a:rPr lang="ru-RU" dirty="0" err="1"/>
              <a:t>базальтопластика</a:t>
            </a:r>
            <a:r>
              <a:rPr lang="ru-RU" dirty="0"/>
              <a:t> и о углепластика).</a:t>
            </a:r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73891" y="469292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Описание задачи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Для проведения исследования получены два набора данных</a:t>
            </a:r>
          </a:p>
          <a:p>
            <a:pPr marL="76200" indent="0">
              <a:buNone/>
            </a:pPr>
            <a:r>
              <a:rPr lang="ru-RU" dirty="0"/>
              <a:t>X_bp.xlsx </a:t>
            </a:r>
            <a:r>
              <a:rPr lang="ru-RU" dirty="0" err="1"/>
              <a:t>базальтопластика</a:t>
            </a:r>
            <a:r>
              <a:rPr lang="ru-RU" dirty="0"/>
              <a:t> в файле 1023 строки и 10 полей с данными;</a:t>
            </a:r>
          </a:p>
          <a:p>
            <a:pPr marL="76200" indent="0">
              <a:buNone/>
            </a:pPr>
            <a:r>
              <a:rPr lang="ru-RU" dirty="0"/>
              <a:t>Х_nup.xlsx, файл, углепластика в файле 1040 сток и 3 поля с данными;</a:t>
            </a:r>
          </a:p>
          <a:p>
            <a:pPr marL="76200" indent="0">
              <a:buNone/>
            </a:pPr>
            <a:r>
              <a:rPr lang="ru-RU" dirty="0"/>
              <a:t>Объединить поля можно по полю-индексу, который находится в каждом файле</a:t>
            </a:r>
          </a:p>
          <a:p>
            <a:r>
              <a:rPr lang="ru-RU" dirty="0"/>
              <a:t>Количество записей после объединения наборов </a:t>
            </a:r>
          </a:p>
          <a:p>
            <a:pPr marL="76200" indent="0">
              <a:buNone/>
            </a:pPr>
            <a:r>
              <a:rPr lang="ru-RU" dirty="0"/>
              <a:t>данных </a:t>
            </a:r>
            <a:r>
              <a:rPr lang="ru-RU" dirty="0" err="1"/>
              <a:t>X_bp</a:t>
            </a:r>
            <a:r>
              <a:rPr lang="en-US" dirty="0"/>
              <a:t> </a:t>
            </a:r>
            <a:r>
              <a:rPr lang="ru-RU" dirty="0"/>
              <a:t>∩ </a:t>
            </a:r>
            <a:r>
              <a:rPr lang="ru-RU" dirty="0" err="1"/>
              <a:t>Х_nup</a:t>
            </a:r>
            <a:r>
              <a:rPr lang="ru-RU" dirty="0"/>
              <a:t> составил </a:t>
            </a:r>
            <a:r>
              <a:rPr lang="en-US" dirty="0"/>
              <a:t>1023 </a:t>
            </a:r>
            <a:r>
              <a:rPr lang="ru-RU" dirty="0"/>
              <a:t>записи</a:t>
            </a:r>
          </a:p>
          <a:p>
            <a:r>
              <a:rPr lang="ru-RU" dirty="0"/>
              <a:t>Данные были загружены в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ru-RU" dirty="0"/>
              <a:t>при </a:t>
            </a:r>
            <a:endParaRPr lang="en-US" dirty="0"/>
          </a:p>
          <a:p>
            <a:pPr marL="76200" indent="0">
              <a:buNone/>
            </a:pPr>
            <a:r>
              <a:rPr lang="ru-RU" dirty="0"/>
              <a:t>помощи </a:t>
            </a:r>
            <a:r>
              <a:rPr lang="ru-RU" dirty="0" err="1"/>
              <a:t>билиотеки</a:t>
            </a:r>
            <a:r>
              <a:rPr lang="ru-RU" dirty="0"/>
              <a:t> </a:t>
            </a:r>
            <a:r>
              <a:rPr lang="en-US" dirty="0"/>
              <a:t>Pandas</a:t>
            </a:r>
            <a:r>
              <a:rPr lang="ru-RU" dirty="0"/>
              <a:t> </a:t>
            </a:r>
            <a:r>
              <a:rPr lang="en-US" dirty="0"/>
              <a:t>Python </a:t>
            </a:r>
            <a:r>
              <a:rPr lang="ru-RU" dirty="0"/>
              <a:t>и сохранены в </a:t>
            </a:r>
            <a:r>
              <a:rPr lang="en-US" dirty="0"/>
              <a:t>csv</a:t>
            </a:r>
          </a:p>
          <a:p>
            <a:pPr marL="76200" indent="0">
              <a:buNone/>
            </a:pPr>
            <a:r>
              <a:rPr lang="ru-RU" dirty="0"/>
              <a:t>Формате после преобразования.</a:t>
            </a:r>
            <a:endParaRPr lang="en-US" dirty="0"/>
          </a:p>
          <a:p>
            <a:pPr marL="76200" indent="0">
              <a:buNone/>
            </a:pPr>
            <a:endParaRPr lang="ru-RU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ru-RU" dirty="0"/>
          </a:p>
          <a:p>
            <a:pPr marL="76200" indent="0">
              <a:buNone/>
            </a:pPr>
            <a:endParaRPr lang="ru-RU" dirty="0"/>
          </a:p>
          <a:p>
            <a:pPr marL="76200" indent="0">
              <a:buNone/>
            </a:pPr>
            <a:endParaRPr lang="ru-RU" dirty="0"/>
          </a:p>
          <a:p>
            <a:pPr marL="76200" indent="0">
              <a:buNone/>
            </a:pPr>
            <a:endParaRPr lang="ru-RU" dirty="0"/>
          </a:p>
          <a:p>
            <a:pPr marL="76200" indent="0">
              <a:buNone/>
            </a:pPr>
            <a:endParaRPr lang="ru-RU" dirty="0"/>
          </a:p>
          <a:p>
            <a:pPr marL="76200" indent="0">
              <a:buNone/>
            </a:pPr>
            <a:endParaRPr lang="ru-RU" dirty="0"/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04439" y="469292"/>
            <a:ext cx="4057382" cy="666000"/>
            <a:chOff x="1431728" y="3499669"/>
            <a:chExt cx="4664272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31728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Качество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7DBFE9-9B12-4C6F-A0B5-DAEE7CD0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779" y="3303165"/>
            <a:ext cx="3221848" cy="19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Около 5% записей имело целочисленный тип данных, при том что остальная часть набора данных Является вещественными числами с плавающей запятой с точностью до  12 знаков после запятой. </a:t>
            </a:r>
          </a:p>
          <a:p>
            <a:r>
              <a:rPr lang="ru-RU" dirty="0"/>
              <a:t>В результате выявлено, при помощи пользовательской функции, что поле </a:t>
            </a:r>
            <a:r>
              <a:rPr lang="ru-RU" dirty="0" err="1"/>
              <a:t>поле</a:t>
            </a:r>
            <a:r>
              <a:rPr lang="ru-RU" dirty="0"/>
              <a:t> «Плотность нашивки» - имеет наибольшее число целочисленных данных.</a:t>
            </a:r>
          </a:p>
          <a:p>
            <a:pPr marL="76200" indent="0">
              <a:buNone/>
            </a:pPr>
            <a:endParaRPr lang="ru-RU" dirty="0"/>
          </a:p>
          <a:p>
            <a:pPr marL="76200" indent="0">
              <a:buNone/>
            </a:pPr>
            <a:endParaRPr lang="ru-RU" dirty="0"/>
          </a:p>
          <a:p>
            <a:pPr marL="76200" indent="0">
              <a:buNone/>
            </a:pPr>
            <a:endParaRPr lang="ru-RU" dirty="0"/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04439" y="469292"/>
            <a:ext cx="4057382" cy="666000"/>
            <a:chOff x="1431728" y="3499669"/>
            <a:chExt cx="4664272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31728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Качество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B672C90-A98B-4447-8CE9-9E6E02FC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124" y="3221373"/>
            <a:ext cx="8702900" cy="30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3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После проведения анализа о распределении целочисленных данных – строки, содержащие такие данные были удалены</a:t>
            </a:r>
            <a:r>
              <a:rPr lang="en-US" dirty="0"/>
              <a:t>, </a:t>
            </a:r>
            <a:r>
              <a:rPr lang="ru-RU" dirty="0"/>
              <a:t>с использованием следующего условия:</a:t>
            </a:r>
            <a:endParaRPr lang="en-US" dirty="0"/>
          </a:p>
          <a:p>
            <a:pPr marL="76200" indent="0">
              <a:buNone/>
            </a:pPr>
            <a:r>
              <a:rPr lang="ru-RU" dirty="0"/>
              <a:t>число не имеет знаков после запятой</a:t>
            </a:r>
          </a:p>
          <a:p>
            <a:r>
              <a:rPr lang="ru-RU" dirty="0"/>
              <a:t>После очистки данных проверка </a:t>
            </a:r>
          </a:p>
          <a:p>
            <a:pPr marL="76200" indent="0">
              <a:buNone/>
            </a:pPr>
            <a:r>
              <a:rPr lang="ru-RU" dirty="0"/>
              <a:t>была проведена повторно</a:t>
            </a:r>
          </a:p>
          <a:p>
            <a:pPr marL="76200" indent="0">
              <a:buNone/>
            </a:pPr>
            <a:r>
              <a:rPr lang="ru-RU" dirty="0"/>
              <a:t>, как видно на изображении целые </a:t>
            </a:r>
          </a:p>
          <a:p>
            <a:pPr marL="76200" indent="0">
              <a:buNone/>
            </a:pPr>
            <a:r>
              <a:rPr lang="ru-RU" dirty="0"/>
              <a:t>числа присутствуют только в одном </a:t>
            </a:r>
          </a:p>
          <a:p>
            <a:pPr marL="76200" indent="0">
              <a:buNone/>
            </a:pPr>
            <a:r>
              <a:rPr lang="ru-RU" dirty="0"/>
              <a:t>Поле «Угол нашивки», последнее </a:t>
            </a:r>
          </a:p>
          <a:p>
            <a:pPr marL="76200" indent="0">
              <a:buNone/>
            </a:pPr>
            <a:r>
              <a:rPr lang="ru-RU" dirty="0"/>
              <a:t>Имеет только два значения </a:t>
            </a:r>
            <a:r>
              <a:rPr lang="en-US" dirty="0"/>
              <a:t>[</a:t>
            </a:r>
            <a:r>
              <a:rPr lang="ru-RU" dirty="0"/>
              <a:t>0, 90</a:t>
            </a:r>
            <a:r>
              <a:rPr lang="en-US" dirty="0"/>
              <a:t>]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04439" y="469292"/>
            <a:ext cx="4057382" cy="666000"/>
            <a:chOff x="1431728" y="3499669"/>
            <a:chExt cx="4664272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31728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Качество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733A57-7E84-4723-98ED-0062B6EF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723" y="2170514"/>
            <a:ext cx="6573167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9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Регрессия:</a:t>
            </a:r>
          </a:p>
          <a:p>
            <a:pPr lvl="1"/>
            <a:r>
              <a:rPr lang="ru-RU" dirty="0"/>
              <a:t>Линейная регрессия - анализа и моделирование зависимостей между целевой переменной и одним или несколькими входными признаками</a:t>
            </a:r>
          </a:p>
          <a:p>
            <a:pPr lvl="1"/>
            <a:r>
              <a:rPr lang="ru-RU" dirty="0"/>
              <a:t>Регрессия методом k-ближайших соседей - предсказании значения целевой переменной для нового наблюдения</a:t>
            </a:r>
          </a:p>
          <a:p>
            <a:pPr lvl="1"/>
            <a:r>
              <a:rPr lang="ru-RU" dirty="0"/>
              <a:t>Случайный лес - создании множества решающих деревьев с различными характеристиками, и использовании их для прогнозирования целевой переменной</a:t>
            </a:r>
          </a:p>
          <a:p>
            <a:pPr lvl="1"/>
            <a:r>
              <a:rPr lang="ru-RU" dirty="0"/>
              <a:t>Лассо регрессия - минимизация функции потерь, то есть расстояния между прогнозированными значениями целевой переменной и фактическими значениями</a:t>
            </a:r>
          </a:p>
          <a:p>
            <a:r>
              <a:rPr lang="ru-RU" dirty="0"/>
              <a:t>Нейронные сети – сводится к настройке весов между нейронами и определении оптимального количество нейронов в каждом слое сети.</a:t>
            </a:r>
          </a:p>
          <a:p>
            <a:endParaRPr lang="ru-RU" dirty="0"/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73890" y="469292"/>
            <a:ext cx="6563349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Описание используемых методов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5" y="1369108"/>
            <a:ext cx="11780769" cy="5019600"/>
          </a:xfrm>
        </p:spPr>
        <p:txBody>
          <a:bodyPr>
            <a:normAutofit/>
          </a:bodyPr>
          <a:lstStyle/>
          <a:p>
            <a:r>
              <a:rPr lang="ru-RU" dirty="0"/>
              <a:t>изучении основных характеристик и закономерностей произвольных данных с помощью графиков, статистического анализа и визуализации, выявления выбросов и аномалий, и определения связей между переменными (</a:t>
            </a:r>
            <a:r>
              <a:rPr lang="en-US" dirty="0"/>
              <a:t>'mean', '50%’</a:t>
            </a:r>
            <a:r>
              <a:rPr lang="ru-RU" dirty="0"/>
              <a:t>)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Так же была выполнена проверка на </a:t>
            </a:r>
            <a:r>
              <a:rPr lang="ru-RU" dirty="0" err="1"/>
              <a:t>отсутсвие</a:t>
            </a:r>
            <a:r>
              <a:rPr lang="ru-RU" dirty="0"/>
              <a:t> пропущенных значений (тепловая карта)</a:t>
            </a:r>
          </a:p>
          <a:p>
            <a:pPr marL="76200" indent="0">
              <a:buNone/>
            </a:pPr>
            <a:endParaRPr lang="ru-RU" dirty="0"/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73890" y="469292"/>
            <a:ext cx="6018065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5C9F98-23EB-4193-9152-2F33EE18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26" y="2502741"/>
            <a:ext cx="7184327" cy="32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1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73890" y="469292"/>
            <a:ext cx="5565059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CE2CE6-475F-4FCF-9ABC-C836D6FA18B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39" y="1477815"/>
            <a:ext cx="5729605" cy="3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45620D-A08C-4F9D-9F38-17BA11F6626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4568" y="1416557"/>
            <a:ext cx="5187022" cy="402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2DE0FF-2EC8-4605-9778-067C527E76C3}"/>
              </a:ext>
            </a:extLst>
          </p:cNvPr>
          <p:cNvSpPr txBox="1"/>
          <p:nvPr/>
        </p:nvSpPr>
        <p:spPr>
          <a:xfrm>
            <a:off x="1098958" y="5679347"/>
            <a:ext cx="284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Диаграммы «Ящик с усам»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F5684-4B64-40EB-862D-66525A0F5682}"/>
              </a:ext>
            </a:extLst>
          </p:cNvPr>
          <p:cNvSpPr txBox="1"/>
          <p:nvPr/>
        </p:nvSpPr>
        <p:spPr>
          <a:xfrm>
            <a:off x="6591499" y="4959656"/>
            <a:ext cx="4965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Диаграммы «Распределения данных по каждой </a:t>
            </a:r>
          </a:p>
          <a:p>
            <a:r>
              <a:rPr lang="ru-RU" dirty="0"/>
              <a:t>переменной»</a:t>
            </a:r>
          </a:p>
          <a:p>
            <a:r>
              <a:rPr lang="ru-RU" dirty="0"/>
              <a:t>На нижнем график – поле «Угол нашивки»</a:t>
            </a:r>
          </a:p>
        </p:txBody>
      </p:sp>
    </p:spTree>
    <p:extLst>
      <p:ext uri="{BB962C8B-B14F-4D97-AF65-F5344CB8AC3E}">
        <p14:creationId xmlns:p14="http://schemas.microsoft.com/office/powerpoint/2010/main" val="174957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Попарные графики рассеивания </a:t>
            </a:r>
          </a:p>
          <a:p>
            <a:pPr marL="76200" indent="0">
              <a:buNone/>
            </a:pPr>
            <a:r>
              <a:rPr lang="ru-RU" dirty="0"/>
              <a:t>атрибутов (признаков) данных </a:t>
            </a:r>
          </a:p>
          <a:p>
            <a:endParaRPr lang="ru-RU" dirty="0"/>
          </a:p>
          <a:p>
            <a:pPr marL="76200" indent="0">
              <a:buNone/>
            </a:pPr>
            <a:r>
              <a:rPr lang="ru-RU" dirty="0"/>
              <a:t>На данном наборе данных не выявлены </a:t>
            </a:r>
          </a:p>
          <a:p>
            <a:pPr marL="76200" indent="0">
              <a:buNone/>
            </a:pPr>
            <a:r>
              <a:rPr lang="ru-RU" dirty="0"/>
              <a:t>явные </a:t>
            </a:r>
            <a:r>
              <a:rPr lang="ru-RU" dirty="0" err="1"/>
              <a:t>закономерсности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998389" y="473190"/>
            <a:ext cx="6781463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C409F9-2988-4524-9835-4AEE312089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35320" y="1139190"/>
            <a:ext cx="5733415" cy="57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4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872</Words>
  <PresentationFormat>Широкоэкранный</PresentationFormat>
  <Paragraphs>161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ALS Sector Bold</vt:lpstr>
      <vt:lpstr>ALS Sector Regular</vt:lpstr>
      <vt:lpstr>Arial</vt:lpstr>
      <vt:lpstr>Calibri</vt:lpstr>
      <vt:lpstr>Calibri Light</vt:lpstr>
      <vt:lpstr>Open Sans</vt:lpstr>
      <vt:lpstr>Roboto Black</vt:lpstr>
      <vt:lpstr>Тема Office</vt:lpstr>
      <vt:lpstr> ВЫПУСКНАЯ КВАЛИФИКАЦИОННАЯ РАБОТА  по курсу «Data Science»   Тема: Прогнозирование конечных свойств новых материалов  (композиционных материалов)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2023-05-08T09:26:39Z</dcterms:created>
  <dcterms:modified xsi:type="dcterms:W3CDTF">2023-05-08T11:29:57Z</dcterms:modified>
</cp:coreProperties>
</file>